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A230A7-BD76-4143-822D-3B1CAC7A653B}">
  <a:tblStyle styleId="{3AA230A7-BD76-4143-822D-3B1CAC7A65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9B1F2A2-DB68-425A-ACFF-D0FF278D2E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951756d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951756d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951756d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951756d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b4106c5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b4106c5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4ba44b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4ba44b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e707421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e707421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rice paddy agriculture featuring increasing surface water trends. This example corresponds to the livelihoods rice paddy layer included in slide 13 on surface water trends.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951756d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951756d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e1bee61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e1bee61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b87ea518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b87ea518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7efffeed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7efffeed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7efffeed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7efffeed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9743f2e8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9743f2e8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Examine and describe the land cover transformation over the last 20 yrs, processes that affect land cover (e.g., wildfires, rainfall, etc)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Identify how these processes will affect people and wildlife as the climate continues to change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Characterize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87ea518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87ea518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67050e02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67050e02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67050e02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67050e02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08bb52d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08bb52d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9743f2e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9743f2e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9743f2e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9743f2e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2025bb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2025bb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2025ba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2025ba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97434a5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97434a5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67050e02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67050e0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1" Type="http://schemas.openxmlformats.org/officeDocument/2006/relationships/image" Target="../media/image31.png"/><Relationship Id="rId10" Type="http://schemas.openxmlformats.org/officeDocument/2006/relationships/image" Target="../media/image24.png"/><Relationship Id="rId12" Type="http://schemas.openxmlformats.org/officeDocument/2006/relationships/image" Target="../media/image30.png"/><Relationship Id="rId9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1" Type="http://schemas.openxmlformats.org/officeDocument/2006/relationships/image" Target="../media/image31.png"/><Relationship Id="rId10" Type="http://schemas.openxmlformats.org/officeDocument/2006/relationships/image" Target="../media/image24.png"/><Relationship Id="rId12" Type="http://schemas.openxmlformats.org/officeDocument/2006/relationships/image" Target="../media/image30.png"/><Relationship Id="rId9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1" Type="http://schemas.openxmlformats.org/officeDocument/2006/relationships/image" Target="../media/image31.png"/><Relationship Id="rId10" Type="http://schemas.openxmlformats.org/officeDocument/2006/relationships/image" Target="../media/image24.png"/><Relationship Id="rId12" Type="http://schemas.openxmlformats.org/officeDocument/2006/relationships/image" Target="../media/image30.png"/><Relationship Id="rId9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usgs.gov/core-science-systems/nli/landsat/landsat-8?qt-science_support_page_related_con=0#qt-science_support_page_related_con" TargetMode="External"/><Relationship Id="rId4" Type="http://schemas.openxmlformats.org/officeDocument/2006/relationships/hyperlink" Target="https://firms.modaps.eosdis.nasa.gov/active_fire/#firms-shapefile" TargetMode="External"/><Relationship Id="rId5" Type="http://schemas.openxmlformats.org/officeDocument/2006/relationships/hyperlink" Target="https://www.worldpop.org/geodata/listing?id=75" TargetMode="External"/><Relationship Id="rId6" Type="http://schemas.openxmlformats.org/officeDocument/2006/relationships/hyperlink" Target="https://www.worldclim.org/data/monthlywth.html" TargetMode="External"/><Relationship Id="rId7" Type="http://schemas.openxmlformats.org/officeDocument/2006/relationships/hyperlink" Target="https://global-surface-water.appspot.com/" TargetMode="External"/><Relationship Id="rId8" Type="http://schemas.openxmlformats.org/officeDocument/2006/relationships/hyperlink" Target="https://modis.gsfc.nasa.gov/data/dataprod/mod13.ph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858000" y="0"/>
            <a:ext cx="2286000" cy="113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06450" y="114425"/>
            <a:ext cx="62451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Environmental Trends Analysis of the Ruaha and Katavi National Parks</a:t>
            </a:r>
            <a:r>
              <a:rPr lang="en" sz="2270"/>
              <a:t> of </a:t>
            </a:r>
            <a:r>
              <a:rPr lang="en" sz="2720"/>
              <a:t>Tanzania</a:t>
            </a:r>
            <a:endParaRPr sz="272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858000" y="1944575"/>
            <a:ext cx="2286000" cy="21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</a:rPr>
              <a:t>Advanced Remote Sensing </a:t>
            </a:r>
            <a:r>
              <a:rPr i="1" lang="en" sz="1200">
                <a:solidFill>
                  <a:srgbClr val="000000"/>
                </a:solidFill>
              </a:rPr>
              <a:t>&amp; </a:t>
            </a:r>
            <a:r>
              <a:rPr i="1" lang="en" sz="1200">
                <a:solidFill>
                  <a:srgbClr val="000000"/>
                </a:solidFill>
              </a:rPr>
              <a:t>Clark Consulting with the Wildlife Conservation Society</a:t>
            </a:r>
            <a:endParaRPr i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Caroline Williams &amp; 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Rowan Moody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Thursday, 6/3/2021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163675"/>
            <a:ext cx="2286000" cy="8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600" y="914400"/>
            <a:ext cx="5394975" cy="36685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5" y="2449999"/>
            <a:ext cx="3657574" cy="26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Trends 2000-2020</a:t>
            </a:r>
            <a:endParaRPr/>
          </a:p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8" name="Google Shape;128;p22"/>
          <p:cNvGraphicFramePr/>
          <p:nvPr/>
        </p:nvGraphicFramePr>
        <p:xfrm>
          <a:off x="36575" y="98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{19B1F2A2-DB68-425A-ACFF-D0FF278D2E39}</a:tableStyleId>
              </a:tblPr>
              <a:tblGrid>
                <a:gridCol w="725375"/>
                <a:gridCol w="527325"/>
                <a:gridCol w="627700"/>
                <a:gridCol w="899875"/>
                <a:gridCol w="877300"/>
              </a:tblGrid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Population Change</a:t>
                      </a:r>
                      <a:endParaRPr b="1" sz="10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Katavi</a:t>
                      </a:r>
                      <a:endParaRPr i="1" sz="1000"/>
                    </a:p>
                  </a:txBody>
                  <a:tcPr marT="27425" marB="27425" marR="27425" marL="27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Ruaha</a:t>
                      </a:r>
                      <a:endParaRPr i="1" sz="1000"/>
                    </a:p>
                  </a:txBody>
                  <a:tcPr marT="27425" marB="27425" marR="27425" marL="27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Mixed Use</a:t>
                      </a:r>
                      <a:endParaRPr i="1" sz="1000"/>
                    </a:p>
                  </a:txBody>
                  <a:tcPr marT="27425" marB="27425" marR="27425" marL="27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Study Area</a:t>
                      </a:r>
                      <a:endParaRPr i="1" sz="1000"/>
                    </a:p>
                  </a:txBody>
                  <a:tcPr marT="27425" marB="27425" marR="27425" marL="27425" anchor="ctr">
                    <a:solidFill>
                      <a:schemeClr val="lt1"/>
                    </a:solidFill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/>
                        <a:t>2000</a:t>
                      </a:r>
                      <a:endParaRPr i="1"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19,380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55,049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498,665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573,093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/>
                        <a:t>2020</a:t>
                      </a:r>
                      <a:endParaRPr i="1"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36,838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92,669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902,437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1,031,944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/>
                        <a:t>Percent Change</a:t>
                      </a:r>
                      <a:endParaRPr i="1"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r>
                        <a:rPr lang="en" sz="800"/>
                        <a:t>90.08%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r>
                        <a:rPr lang="en" sz="800"/>
                        <a:t>68.34%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r>
                        <a:rPr lang="en" sz="800"/>
                        <a:t>80.97%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r>
                        <a:rPr lang="en" sz="800"/>
                        <a:t>80.07%</a:t>
                      </a:r>
                      <a:endParaRPr sz="800"/>
                    </a:p>
                  </a:txBody>
                  <a:tcPr marT="27425" marB="27425" marR="27425" marL="27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112" y="694944"/>
            <a:ext cx="5641846" cy="435624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Vegetation Trends 2000-2020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6575" y="1152475"/>
            <a:ext cx="3310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Ruaha: 16.59% Increase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Katavi: 17.27% Increase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Mixed Use: 15.40% Increase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16" u="sng"/>
              <a:t>*based on 2001 and 2020 Annual Means</a:t>
            </a:r>
            <a:endParaRPr sz="1016" u="sng"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" y="2715768"/>
            <a:ext cx="3310128" cy="238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3" y="800025"/>
            <a:ext cx="3640476" cy="286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150" y="802325"/>
            <a:ext cx="5377925" cy="3946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22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Frequency and Distribution 2001-2020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9675" y="3667175"/>
            <a:ext cx="3640500" cy="14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Ruaha: 15.87% Increase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Katavi: 14.78% Increase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Mixed Use: 11.13% Decrease</a:t>
            </a:r>
            <a:endParaRPr baseline="30000" sz="1600"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*based on 2005 and 2020 Five-Year Mean (excluding 2001)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704" y="758952"/>
            <a:ext cx="5797296" cy="350598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276325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Water Trends 2000-2019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6600" y="1152475"/>
            <a:ext cx="3311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/>
              <a:t>Ruaha: 0.21% Increase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/>
              <a:t>Katavi: 0.15% Increase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/>
              <a:t>Mixed Use: 0.78% Decrease</a:t>
            </a:r>
            <a:endParaRPr sz="2100" u="sng"/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0" y="2715970"/>
            <a:ext cx="3311376" cy="23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25" y="266288"/>
            <a:ext cx="1774325" cy="46109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673" y="547462"/>
            <a:ext cx="4580400" cy="40485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26"/>
          <p:cNvSpPr/>
          <p:nvPr/>
        </p:nvSpPr>
        <p:spPr>
          <a:xfrm>
            <a:off x="2221550" y="4089325"/>
            <a:ext cx="735900" cy="72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6"/>
          <p:cNvCxnSpPr/>
          <p:nvPr/>
        </p:nvCxnSpPr>
        <p:spPr>
          <a:xfrm flipH="1">
            <a:off x="2957200" y="558925"/>
            <a:ext cx="686400" cy="354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6"/>
          <p:cNvCxnSpPr/>
          <p:nvPr/>
        </p:nvCxnSpPr>
        <p:spPr>
          <a:xfrm flipH="1">
            <a:off x="2957375" y="4598725"/>
            <a:ext cx="693300" cy="21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625" y="586851"/>
            <a:ext cx="5931750" cy="45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Precipitation Trends 2000-2018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6576" y="1152475"/>
            <a:ext cx="39501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Ruaha: 20.97% Increase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Katavi: 8.45% Increase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Mixed Use: 15.86% Increase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*based on 2000 and 2018 Annual Means</a:t>
            </a:r>
            <a:endParaRPr sz="1000"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" y="2715768"/>
            <a:ext cx="3310128" cy="238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48" y="717675"/>
            <a:ext cx="7292099" cy="44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Wet Season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8564100" y="1425175"/>
            <a:ext cx="36120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504" r="495" t="0"/>
          <a:stretch/>
        </p:blipFill>
        <p:spPr>
          <a:xfrm>
            <a:off x="4864600" y="4005075"/>
            <a:ext cx="3575825" cy="9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Ruaha Report Card</a:t>
            </a:r>
            <a:endParaRPr/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225" y="3270075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813" y="3339410"/>
            <a:ext cx="78638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38" y="2451013"/>
            <a:ext cx="1051325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338" y="2582448"/>
            <a:ext cx="788700" cy="7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925" y="3716638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513" y="4109725"/>
            <a:ext cx="786384" cy="26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6213" y="1684413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38825" y="1750713"/>
            <a:ext cx="78638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925" y="1185375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8513" y="1308125"/>
            <a:ext cx="786384" cy="8060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948075" y="1878475"/>
            <a:ext cx="7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Population</a:t>
            </a:r>
            <a:endParaRPr sz="900"/>
          </a:p>
        </p:txBody>
      </p:sp>
      <p:sp>
        <p:nvSpPr>
          <p:cNvPr id="201" name="Google Shape;201;p29"/>
          <p:cNvSpPr txBox="1"/>
          <p:nvPr/>
        </p:nvSpPr>
        <p:spPr>
          <a:xfrm>
            <a:off x="1292425" y="3127475"/>
            <a:ext cx="39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Fire</a:t>
            </a:r>
            <a:endParaRPr sz="900"/>
          </a:p>
        </p:txBody>
      </p:sp>
      <p:sp>
        <p:nvSpPr>
          <p:cNvPr id="202" name="Google Shape;202;p29"/>
          <p:cNvSpPr txBox="1"/>
          <p:nvPr/>
        </p:nvSpPr>
        <p:spPr>
          <a:xfrm>
            <a:off x="748525" y="4376475"/>
            <a:ext cx="93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Surface Water</a:t>
            </a:r>
            <a:endParaRPr sz="900"/>
          </a:p>
        </p:txBody>
      </p:sp>
      <p:sp>
        <p:nvSpPr>
          <p:cNvPr id="203" name="Google Shape;203;p29"/>
          <p:cNvSpPr txBox="1"/>
          <p:nvPr/>
        </p:nvSpPr>
        <p:spPr>
          <a:xfrm>
            <a:off x="6056375" y="2410200"/>
            <a:ext cx="7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Vegetation</a:t>
            </a:r>
            <a:endParaRPr sz="900"/>
          </a:p>
        </p:txBody>
      </p:sp>
      <p:sp>
        <p:nvSpPr>
          <p:cNvPr id="204" name="Google Shape;204;p29"/>
          <p:cNvSpPr txBox="1"/>
          <p:nvPr/>
        </p:nvSpPr>
        <p:spPr>
          <a:xfrm>
            <a:off x="5956175" y="3963150"/>
            <a:ext cx="88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Precipitation</a:t>
            </a:r>
            <a:endParaRPr sz="900"/>
          </a:p>
        </p:txBody>
      </p:sp>
      <p:sp>
        <p:nvSpPr>
          <p:cNvPr id="205" name="Google Shape;205;p29"/>
          <p:cNvSpPr/>
          <p:nvPr/>
        </p:nvSpPr>
        <p:spPr>
          <a:xfrm>
            <a:off x="2760850" y="138220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1734374" y="1487950"/>
            <a:ext cx="125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+68.34%</a:t>
            </a:r>
            <a:endParaRPr sz="1700"/>
          </a:p>
        </p:txBody>
      </p:sp>
      <p:sp>
        <p:nvSpPr>
          <p:cNvPr id="207" name="Google Shape;207;p29"/>
          <p:cNvSpPr txBox="1"/>
          <p:nvPr/>
        </p:nvSpPr>
        <p:spPr>
          <a:xfrm>
            <a:off x="1734375" y="2753600"/>
            <a:ext cx="105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+15.87%</a:t>
            </a:r>
            <a:endParaRPr baseline="30000" sz="1700"/>
          </a:p>
        </p:txBody>
      </p:sp>
      <p:sp>
        <p:nvSpPr>
          <p:cNvPr id="208" name="Google Shape;208;p29"/>
          <p:cNvSpPr/>
          <p:nvPr/>
        </p:nvSpPr>
        <p:spPr>
          <a:xfrm>
            <a:off x="2760850" y="264785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6842675" y="1987000"/>
            <a:ext cx="11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+</a:t>
            </a:r>
            <a:r>
              <a:rPr lang="en" sz="1700">
                <a:solidFill>
                  <a:schemeClr val="dk1"/>
                </a:solidFill>
              </a:rPr>
              <a:t>16.59%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7876400" y="188125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1734373" y="4047525"/>
            <a:ext cx="155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+0.21%</a:t>
            </a:r>
            <a:endParaRPr sz="1700"/>
          </a:p>
        </p:txBody>
      </p:sp>
      <p:sp>
        <p:nvSpPr>
          <p:cNvPr id="212" name="Google Shape;212;p29"/>
          <p:cNvSpPr/>
          <p:nvPr/>
        </p:nvSpPr>
        <p:spPr>
          <a:xfrm>
            <a:off x="2760850" y="391350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6842663" y="3572650"/>
            <a:ext cx="11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+20.97%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7876388" y="346690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Katavi </a:t>
            </a:r>
            <a:r>
              <a:rPr lang="en"/>
              <a:t>Report Card</a:t>
            </a:r>
            <a:endParaRPr/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225" y="3270075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813" y="3339410"/>
            <a:ext cx="78638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38" y="2451013"/>
            <a:ext cx="1051325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338" y="2582448"/>
            <a:ext cx="788700" cy="7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925" y="3716638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513" y="4109725"/>
            <a:ext cx="786384" cy="26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6213" y="1684413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38825" y="1750713"/>
            <a:ext cx="78638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925" y="1185375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8513" y="1308125"/>
            <a:ext cx="786384" cy="80604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948075" y="1878475"/>
            <a:ext cx="7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Population</a:t>
            </a:r>
            <a:endParaRPr sz="900"/>
          </a:p>
        </p:txBody>
      </p:sp>
      <p:sp>
        <p:nvSpPr>
          <p:cNvPr id="232" name="Google Shape;232;p30"/>
          <p:cNvSpPr txBox="1"/>
          <p:nvPr/>
        </p:nvSpPr>
        <p:spPr>
          <a:xfrm>
            <a:off x="1292425" y="3127475"/>
            <a:ext cx="39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Fire</a:t>
            </a:r>
            <a:endParaRPr sz="900"/>
          </a:p>
        </p:txBody>
      </p:sp>
      <p:sp>
        <p:nvSpPr>
          <p:cNvPr id="233" name="Google Shape;233;p30"/>
          <p:cNvSpPr txBox="1"/>
          <p:nvPr/>
        </p:nvSpPr>
        <p:spPr>
          <a:xfrm>
            <a:off x="748525" y="4376475"/>
            <a:ext cx="93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Surface Water</a:t>
            </a:r>
            <a:endParaRPr sz="900"/>
          </a:p>
        </p:txBody>
      </p:sp>
      <p:sp>
        <p:nvSpPr>
          <p:cNvPr id="234" name="Google Shape;234;p30"/>
          <p:cNvSpPr txBox="1"/>
          <p:nvPr/>
        </p:nvSpPr>
        <p:spPr>
          <a:xfrm>
            <a:off x="6056375" y="2410200"/>
            <a:ext cx="7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Vegetation</a:t>
            </a:r>
            <a:endParaRPr sz="900"/>
          </a:p>
        </p:txBody>
      </p:sp>
      <p:sp>
        <p:nvSpPr>
          <p:cNvPr id="235" name="Google Shape;235;p30"/>
          <p:cNvSpPr txBox="1"/>
          <p:nvPr/>
        </p:nvSpPr>
        <p:spPr>
          <a:xfrm>
            <a:off x="5956175" y="3963150"/>
            <a:ext cx="88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Precipitation</a:t>
            </a:r>
            <a:endParaRPr sz="900"/>
          </a:p>
        </p:txBody>
      </p:sp>
      <p:sp>
        <p:nvSpPr>
          <p:cNvPr id="236" name="Google Shape;236;p30"/>
          <p:cNvSpPr txBox="1"/>
          <p:nvPr/>
        </p:nvSpPr>
        <p:spPr>
          <a:xfrm>
            <a:off x="1734380" y="1487950"/>
            <a:ext cx="112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+90.08%</a:t>
            </a:r>
            <a:endParaRPr sz="1700"/>
          </a:p>
        </p:txBody>
      </p:sp>
      <p:sp>
        <p:nvSpPr>
          <p:cNvPr id="237" name="Google Shape;237;p30"/>
          <p:cNvSpPr/>
          <p:nvPr/>
        </p:nvSpPr>
        <p:spPr>
          <a:xfrm>
            <a:off x="2760850" y="138220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1734375" y="2753600"/>
            <a:ext cx="180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+14.8%</a:t>
            </a:r>
            <a:endParaRPr baseline="30000" sz="1700"/>
          </a:p>
        </p:txBody>
      </p:sp>
      <p:sp>
        <p:nvSpPr>
          <p:cNvPr id="239" name="Google Shape;239;p30"/>
          <p:cNvSpPr txBox="1"/>
          <p:nvPr/>
        </p:nvSpPr>
        <p:spPr>
          <a:xfrm>
            <a:off x="6842675" y="1987000"/>
            <a:ext cx="119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+17.27%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7876400" y="188125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1734373" y="4047525"/>
            <a:ext cx="155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+0.15%</a:t>
            </a:r>
            <a:endParaRPr sz="1700"/>
          </a:p>
        </p:txBody>
      </p:sp>
      <p:sp>
        <p:nvSpPr>
          <p:cNvPr id="242" name="Google Shape;242;p30"/>
          <p:cNvSpPr/>
          <p:nvPr/>
        </p:nvSpPr>
        <p:spPr>
          <a:xfrm>
            <a:off x="2760850" y="391350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6842663" y="3572650"/>
            <a:ext cx="11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+8.45</a:t>
            </a:r>
            <a:r>
              <a:rPr lang="en" sz="1700">
                <a:solidFill>
                  <a:schemeClr val="dk1"/>
                </a:solidFill>
              </a:rPr>
              <a:t>%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7876388" y="346690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2760850" y="264785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Mixed Use </a:t>
            </a:r>
            <a:r>
              <a:rPr lang="en"/>
              <a:t>Report Card</a:t>
            </a:r>
            <a:endParaRPr/>
          </a:p>
        </p:txBody>
      </p:sp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225" y="3270075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813" y="3339410"/>
            <a:ext cx="78638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38" y="2451013"/>
            <a:ext cx="1051325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338" y="2582448"/>
            <a:ext cx="788700" cy="7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925" y="3716638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513" y="4109725"/>
            <a:ext cx="786384" cy="26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6213" y="1684413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38825" y="1750713"/>
            <a:ext cx="78638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925" y="1185375"/>
            <a:ext cx="10515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8513" y="1308125"/>
            <a:ext cx="786384" cy="80604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948075" y="1878475"/>
            <a:ext cx="7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Population</a:t>
            </a:r>
            <a:endParaRPr sz="900"/>
          </a:p>
        </p:txBody>
      </p:sp>
      <p:sp>
        <p:nvSpPr>
          <p:cNvPr id="263" name="Google Shape;263;p31"/>
          <p:cNvSpPr txBox="1"/>
          <p:nvPr/>
        </p:nvSpPr>
        <p:spPr>
          <a:xfrm>
            <a:off x="1292425" y="3127475"/>
            <a:ext cx="39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Fire</a:t>
            </a:r>
            <a:endParaRPr sz="900"/>
          </a:p>
        </p:txBody>
      </p:sp>
      <p:sp>
        <p:nvSpPr>
          <p:cNvPr id="264" name="Google Shape;264;p31"/>
          <p:cNvSpPr txBox="1"/>
          <p:nvPr/>
        </p:nvSpPr>
        <p:spPr>
          <a:xfrm>
            <a:off x="748525" y="4376475"/>
            <a:ext cx="93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Surface Water</a:t>
            </a:r>
            <a:endParaRPr sz="900"/>
          </a:p>
        </p:txBody>
      </p:sp>
      <p:sp>
        <p:nvSpPr>
          <p:cNvPr id="265" name="Google Shape;265;p31"/>
          <p:cNvSpPr txBox="1"/>
          <p:nvPr/>
        </p:nvSpPr>
        <p:spPr>
          <a:xfrm>
            <a:off x="6056375" y="2410200"/>
            <a:ext cx="7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Vegetation</a:t>
            </a:r>
            <a:endParaRPr sz="900"/>
          </a:p>
        </p:txBody>
      </p:sp>
      <p:sp>
        <p:nvSpPr>
          <p:cNvPr id="266" name="Google Shape;266;p31"/>
          <p:cNvSpPr txBox="1"/>
          <p:nvPr/>
        </p:nvSpPr>
        <p:spPr>
          <a:xfrm>
            <a:off x="5956175" y="3963150"/>
            <a:ext cx="88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Precipitation</a:t>
            </a:r>
            <a:endParaRPr sz="900"/>
          </a:p>
        </p:txBody>
      </p:sp>
      <p:sp>
        <p:nvSpPr>
          <p:cNvPr id="267" name="Google Shape;267;p31"/>
          <p:cNvSpPr txBox="1"/>
          <p:nvPr/>
        </p:nvSpPr>
        <p:spPr>
          <a:xfrm>
            <a:off x="1734375" y="1487950"/>
            <a:ext cx="108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+80.97%</a:t>
            </a:r>
            <a:endParaRPr sz="1700"/>
          </a:p>
        </p:txBody>
      </p:sp>
      <p:sp>
        <p:nvSpPr>
          <p:cNvPr id="268" name="Google Shape;268;p31"/>
          <p:cNvSpPr txBox="1"/>
          <p:nvPr/>
        </p:nvSpPr>
        <p:spPr>
          <a:xfrm>
            <a:off x="1734375" y="2753600"/>
            <a:ext cx="108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-11.13%</a:t>
            </a:r>
            <a:endParaRPr baseline="30000" sz="1700"/>
          </a:p>
        </p:txBody>
      </p:sp>
      <p:sp>
        <p:nvSpPr>
          <p:cNvPr id="269" name="Google Shape;269;p31"/>
          <p:cNvSpPr/>
          <p:nvPr/>
        </p:nvSpPr>
        <p:spPr>
          <a:xfrm flipH="1" rot="10800000">
            <a:off x="2760850" y="264785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6842675" y="1987000"/>
            <a:ext cx="11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+15.40</a:t>
            </a:r>
            <a:r>
              <a:rPr lang="en" sz="1700">
                <a:solidFill>
                  <a:schemeClr val="dk1"/>
                </a:solidFill>
              </a:rPr>
              <a:t>%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7876400" y="188125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1734373" y="4047525"/>
            <a:ext cx="155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</a:t>
            </a:r>
            <a:r>
              <a:rPr lang="en" sz="1700"/>
              <a:t>0.78%</a:t>
            </a:r>
            <a:endParaRPr sz="1700"/>
          </a:p>
        </p:txBody>
      </p:sp>
      <p:sp>
        <p:nvSpPr>
          <p:cNvPr id="273" name="Google Shape;273;p31"/>
          <p:cNvSpPr/>
          <p:nvPr/>
        </p:nvSpPr>
        <p:spPr>
          <a:xfrm flipH="1" rot="10800000">
            <a:off x="2760850" y="391350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6842663" y="3572650"/>
            <a:ext cx="11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+15.86%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7876388" y="346690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2760850" y="1382200"/>
            <a:ext cx="573000" cy="65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Monitor trends in </a:t>
            </a:r>
            <a:r>
              <a:rPr lang="en">
                <a:solidFill>
                  <a:schemeClr val="dk1"/>
                </a:solidFill>
              </a:rPr>
              <a:t>fire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occurrences, vegetation, human population, precipitation, and surface water </a:t>
            </a:r>
            <a:r>
              <a:rPr lang="en">
                <a:solidFill>
                  <a:schemeClr val="dk1"/>
                </a:solidFill>
              </a:rPr>
              <a:t>over Ruaha and Katavi study area between the years 2000 and 2020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Based on previous trends, provide information on potential impacts of environmental change on wildlife habitat and migration corridors </a:t>
            </a:r>
            <a:r>
              <a:rPr lang="en">
                <a:solidFill>
                  <a:schemeClr val="dk1"/>
                </a:solidFill>
              </a:rPr>
              <a:t>within</a:t>
            </a:r>
            <a:r>
              <a:rPr lang="en">
                <a:solidFill>
                  <a:schemeClr val="dk1"/>
                </a:solidFill>
              </a:rPr>
              <a:t> study area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Rate Ruaha, Katavi, and non-national park areas within the study area based on recorded trends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Objectives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55975" y="1152475"/>
            <a:ext cx="37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Ruaha and Katavi National Parks are experiencing an increasing trend across all variables included in this study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Increases in population, fire, and vegetation are especially prominent in Katavi, meanwhile Ruaha is demonstrating a high increase in precipitation and surface water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Mixed Use area is showing both increasing and decreasing trends across the landscape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Specifically, there is a notable decrease in fire and surface water</a:t>
            </a:r>
            <a:endParaRPr/>
          </a:p>
        </p:txBody>
      </p:sp>
      <p:sp>
        <p:nvSpPr>
          <p:cNvPr id="283" name="Google Shape;28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75" y="72253"/>
            <a:ext cx="5221175" cy="49989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90" name="Google Shape;29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thanks to David Wilke </a:t>
            </a:r>
            <a:r>
              <a:rPr lang="en"/>
              <a:t>and</a:t>
            </a:r>
            <a:r>
              <a:rPr lang="en"/>
              <a:t> Danielle LaBruna of the Wildlife Conservation Society (WCS) for their collaboration on this project.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thanks to John Rogan </a:t>
            </a:r>
            <a:r>
              <a:rPr lang="en"/>
              <a:t>and</a:t>
            </a:r>
            <a:r>
              <a:rPr lang="en"/>
              <a:t> Nicholas Geron of Clark University for their support and mentorship throughout this semester.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311700" y="234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100">
                <a:solidFill>
                  <a:schemeClr val="lt1"/>
                </a:solidFill>
              </a:rPr>
              <a:t>Thank you!</a:t>
            </a:r>
            <a:endParaRPr sz="6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100">
                <a:solidFill>
                  <a:schemeClr val="lt1"/>
                </a:solidFill>
              </a:rPr>
              <a:t>Any questions?</a:t>
            </a:r>
            <a:endParaRPr sz="610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5790750" y="445025"/>
            <a:ext cx="30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498000" y="1152475"/>
            <a:ext cx="333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Tanzania: 885,800 </a:t>
            </a:r>
            <a:r>
              <a:rPr lang="en"/>
              <a:t>km</a:t>
            </a:r>
            <a:r>
              <a:rPr baseline="30000" lang="en"/>
              <a:t>2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Study Area: ~119,214 km</a:t>
            </a:r>
            <a:r>
              <a:rPr baseline="30000" lang="en"/>
              <a:t>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Ruaha Area: 20,264.4 km</a:t>
            </a:r>
            <a:r>
              <a:rPr baseline="30000" lang="en"/>
              <a:t>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Katavi Area: 4,279.7 km</a:t>
            </a:r>
            <a:r>
              <a:rPr baseline="30000" lang="en"/>
              <a:t>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Mixed Use Area: 94,669.9 km</a:t>
            </a:r>
            <a:r>
              <a:rPr baseline="30000" lang="en"/>
              <a:t>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5371694" cy="51435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969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Table </a:t>
            </a:r>
            <a:endParaRPr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6" name="Google Shape;86;p17"/>
          <p:cNvGraphicFramePr/>
          <p:nvPr/>
        </p:nvGraphicFramePr>
        <p:xfrm>
          <a:off x="199625" y="11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{3AA230A7-BD76-4143-822D-3B1CAC7A653B}</a:tableStyleId>
              </a:tblPr>
              <a:tblGrid>
                <a:gridCol w="944475"/>
                <a:gridCol w="778125"/>
                <a:gridCol w="1306775"/>
                <a:gridCol w="1449000"/>
                <a:gridCol w="42663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Variable</a:t>
                      </a:r>
                      <a:endParaRPr i="1"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Type</a:t>
                      </a:r>
                      <a:endParaRPr i="1"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Spatial </a:t>
                      </a:r>
                      <a:r>
                        <a:rPr i="1" lang="en" sz="1100"/>
                        <a:t>Resolution</a:t>
                      </a:r>
                      <a:endParaRPr i="1"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Temporal Resolution</a:t>
                      </a:r>
                      <a:endParaRPr i="1"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Source</a:t>
                      </a:r>
                      <a:endParaRPr i="1" sz="1100"/>
                    </a:p>
                  </a:txBody>
                  <a:tcPr marT="63500" marB="63500" marR="63500" marL="6350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Agriculture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Raster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30 m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2009, 2014, 2019</a:t>
                      </a:r>
                      <a:endParaRPr sz="1100"/>
                    </a:p>
                  </a:txBody>
                  <a:tcPr marT="63500" marB="63500" marR="63500" marL="6350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Landsat 8 - </a:t>
                      </a:r>
                      <a:r>
                        <a:rPr lang="en" sz="1100" u="sng">
                          <a:solidFill>
                            <a:srgbClr val="1155CC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https://www.usgs.gov/core-science-systems/nli/landsat/landsat-8?qt-science_support_page_related_con=0#qt-science_support_page_related_con</a:t>
                      </a:r>
                      <a:r>
                        <a:rPr lang="en" sz="1100">
                          <a:solidFill>
                            <a:srgbClr val="1155CC"/>
                          </a:solidFill>
                        </a:rPr>
                        <a:t> </a:t>
                      </a:r>
                      <a:endParaRPr sz="1100">
                        <a:solidFill>
                          <a:srgbClr val="1155CC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Fire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Shapefile/Raster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Point aggregated to 10 km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2001-2020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MODIS - </a:t>
                      </a:r>
                      <a:r>
                        <a:rPr lang="en" sz="1100" u="sng">
                          <a:solidFill>
                            <a:srgbClr val="1155CC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https://firms.modaps.eosdis.nasa.gov/active_fire/#firms-shapefile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Population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Raster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 km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2000 - 2020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WorldPop -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rgbClr val="1155CC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https://www.worldpop.org/geodata/listing?id=75</a:t>
                      </a:r>
                      <a:endParaRPr sz="1100">
                        <a:solidFill>
                          <a:srgbClr val="1155CC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Precipitation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Raster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2.5 minutes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2000-2018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WorldClim -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rgbClr val="1155CC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https://www.worldclim.org/data/monthlywth.html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Surface Water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Raster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</a:t>
                      </a:r>
                      <a:r>
                        <a:rPr lang="en" sz="1050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°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1984 - 2019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Global Surface Water Explorer -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rgbClr val="1155CC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https://global-surface-water.appspot.com/</a:t>
                      </a:r>
                      <a:r>
                        <a:rPr lang="en" sz="1100"/>
                        <a:t> 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Vegetation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Raster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250 m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2000 - 2020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MODIS - </a:t>
                      </a:r>
                      <a:r>
                        <a:rPr lang="en" sz="1100" u="sng">
                          <a:solidFill>
                            <a:srgbClr val="1155CC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https://modis.gsfc.nasa.gov/data/dataprod/mod13.php</a:t>
                      </a:r>
                      <a:r>
                        <a:rPr lang="en" sz="1100"/>
                        <a:t> 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82875"/>
            <a:ext cx="4299976" cy="411728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57963" y="4282325"/>
            <a:ext cx="33498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Fire Occurrences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" y="182880"/>
            <a:ext cx="4299965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5047075" y="4282325"/>
            <a:ext cx="33498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Population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" y="169880"/>
            <a:ext cx="4299965" cy="412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2880"/>
            <a:ext cx="4299965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657963" y="4297675"/>
            <a:ext cx="33498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Precipitation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5047088" y="4297675"/>
            <a:ext cx="33498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Vegetation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2650"/>
            <a:ext cx="8520600" cy="4738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Results</a:t>
            </a:r>
            <a:endParaRPr sz="4800"/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